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59" r:id="rId8"/>
    <p:sldId id="283" r:id="rId9"/>
    <p:sldId id="263" r:id="rId10"/>
    <p:sldId id="289" r:id="rId11"/>
    <p:sldId id="278" r:id="rId12"/>
    <p:sldId id="284" r:id="rId13"/>
    <p:sldId id="288" r:id="rId14"/>
    <p:sldId id="287" r:id="rId15"/>
    <p:sldId id="286" r:id="rId16"/>
    <p:sldId id="285" r:id="rId17"/>
    <p:sldId id="290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09" autoAdjust="0"/>
    <p:restoredTop sz="96284" autoAdjust="0"/>
  </p:normalViewPr>
  <p:slideViewPr>
    <p:cSldViewPr snapToGrid="0">
      <p:cViewPr varScale="1">
        <p:scale>
          <a:sx n="106" d="100"/>
          <a:sy n="106" d="100"/>
        </p:scale>
        <p:origin x="39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24" y="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Лист1!$A$2:$A$6</cx:f>
        <cx:lvl ptCount="5">
          <cx:pt idx="0">Запуск приложения</cx:pt>
          <cx:pt idx="1">Вход</cx:pt>
          <cx:pt idx="2">Открытие чата</cx:pt>
          <cx:pt idx="3">Использование чата</cx:pt>
        </cx:lvl>
      </cx:strDim>
      <cx:numDim type="val">
        <cx:f>Лист1!$B$2:$B$6</cx:f>
        <cx:lvl ptCount="5" formatCode="0%">
          <cx:pt idx="0">1</cx:pt>
          <cx:pt idx="1">0.875</cx:pt>
          <cx:pt idx="2">0.875</cx:pt>
          <cx:pt idx="3">0.75</cx:pt>
        </cx:lvl>
      </cx:numDim>
    </cx:data>
  </cx:chartData>
  <cx:chart>
    <cx:title pos="t" align="ctr" overlay="0">
      <cx:tx>
        <cx:txData>
          <cx:v>Использование главной фичи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2800">
              <a:solidFill>
                <a:schemeClr val="tx1">
                  <a:lumMod val="95000"/>
                  <a:lumOff val="5000"/>
                </a:schemeClr>
              </a:solidFill>
            </a:defRPr>
          </a:pPr>
          <a:r>
            <a:rPr lang="ru-RU" sz="2800" b="0" i="0" u="none" strike="noStrike" baseline="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rPr>
            <a:t>Использование главной фичи</a:t>
          </a:r>
        </a:p>
      </cx:txPr>
    </cx:title>
    <cx:plotArea>
      <cx:plotAreaRegion>
        <cx:series layoutId="funnel" uniqueId="{98A6314C-4577-4631-8834-C347E249A846}">
          <cx:tx>
            <cx:txData>
              <cx:f>Лист1!$B$1</cx:f>
              <cx:v>Ряд 1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400" b="1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pPr>
                <a:endParaRPr lang="ru-RU" sz="2400" b="1" i="0" u="none" strike="noStrike" baseline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pPr>
            <a:endParaRPr lang="ru-RU" sz="2000" b="0" i="0" u="none" strike="noStrike" baseline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07C05672-1454-4414-8E9F-57C3C41CD556}" type="datetime1">
              <a:rPr lang="ru-RU" smtClean="0"/>
              <a:t>04.06.2025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37B95B5C-AE81-486B-8299-C690ADF087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CE33381F-496F-4E40-BB1C-AE9C65416224}" type="datetime1">
              <a:rPr lang="ru-RU" smtClean="0"/>
              <a:pPr/>
              <a:t>04.06.2025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6922D2F8-28A7-48E8-ADD3-E9583D47D83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6086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3266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129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2636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8899E-28B6-4BDC-D050-EAA554D6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DB9DC81-2AFF-6166-0FD9-134663B6A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E39B11-81BC-7852-0F12-2D9B62889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A190C3-1536-9B58-3C8E-AC371C5CB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032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8899E-28B6-4BDC-D050-EAA554D6D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DB9DC81-2AFF-6166-0FD9-134663B6AE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E39B11-81BC-7852-0F12-2D9B62889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A190C3-1536-9B58-3C8E-AC371C5CB6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6405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709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452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581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33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74CF-8940-FA01-82C1-ED87041E8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D451366-427C-5A64-F361-13576CF96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676F618-E32B-508F-A182-F0F40D4CF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21FB812-C338-A6FC-D4AF-D5BDCA7D47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440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1718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756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AE61E-7476-1B08-90EB-EC054BA0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3483654-86B3-A286-E36C-507F93B57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110A714-DD84-3375-D58F-7C26A6A97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237103-332E-80DF-AE88-AB12EF562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45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37DB1-A3FD-C9BA-1FE8-AEA11ED2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BE8D56C-E4B5-0507-8698-BFC9065C8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C68180B-0F84-20BC-DE57-C19485065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1F3FE5-4236-3E2C-899B-514A236A0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6922D2F8-28A7-48E8-ADD3-E9583D47D83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401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6768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848168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212006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rtlCol="0" anchor="b"/>
          <a:lstStyle>
            <a:lvl1pPr>
              <a:defRPr lang="ru-RU" sz="4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lang="ru-RU" sz="1800" i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Подзаголовок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09612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О н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Графический объект 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Овал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 rtlCol="0"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lang="ru-RU" sz="16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 rtlCol="0"/>
          <a:lstStyle>
            <a:lvl1pPr marL="0" indent="0" algn="ctr">
              <a:buFont typeface="+mj-lt"/>
              <a:buNone/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52712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робле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8" name="Текст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6" name="Текст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2" name="Текст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0" name="Текст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41" name="Нижний колонтитул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42" name="Номер слайда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43" name="Дата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911459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 rtlCol="0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2" name="Текст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3" name="Текст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9" name="Текст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34" name="Текст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30" name="Текст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6" name="Рисунок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7" name="Рисунок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38" name="Рисунок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lang="ru-RU" sz="100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6794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Бизнес-моде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 rtlCol="0"/>
          <a:lstStyle>
            <a:lvl1pPr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1" name="Текст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2" name="Текст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3" name="Текст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Текст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600" b="1" cap="none" spc="200" baseline="0">
                <a:solidFill>
                  <a:schemeClr val="accent6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lang="ru-RU" sz="14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20" name="Нижний колонтитул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22" name="Дата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3219842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пулярност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Графический объект 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rtlCol="0" anchor="b"/>
          <a:lstStyle>
            <a:lvl1pPr algn="ctr">
              <a:defRPr lang="ru-RU" sz="2800" b="1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rtl="0"/>
            <a:r>
              <a:rPr lang="ru-RU" noProof="0" dirty="0"/>
              <a:t>Заголовок слайда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ru-RU" sz="1800" cap="none" spc="20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Добавить подзаголовок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 rtlCol="0"/>
          <a:lstStyle>
            <a:lvl1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2pPr>
            <a:lvl3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3pPr>
            <a:lvl4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4pPr>
            <a:lvl5pPr>
              <a:defRPr lang="ru-RU">
                <a:solidFill>
                  <a:schemeClr val="bg1"/>
                </a:solidFill>
                <a:latin typeface="Calibri Light" panose="020F0302020204030204" pitchFamily="34" charset="0"/>
              </a:defRPr>
            </a:lvl5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6" name="Текст 14">
            <a:extLst>
              <a:ext uri="{FF2B5EF4-FFF2-40B4-BE49-F238E27FC236}">
                <a16:creationId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5" name="Текст 14">
            <a:extLst>
              <a:ext uri="{FF2B5EF4-FFF2-40B4-BE49-F238E27FC236}">
                <a16:creationId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4" name="Текст 14">
            <a:extLst>
              <a:ext uri="{FF2B5EF4-FFF2-40B4-BE49-F238E27FC236}">
                <a16:creationId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3" name="Текст 14">
            <a:extLst>
              <a:ext uri="{FF2B5EF4-FFF2-40B4-BE49-F238E27FC236}">
                <a16:creationId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52" name="Текст 14">
            <a:extLst>
              <a:ext uri="{FF2B5EF4-FFF2-40B4-BE49-F238E27FC236}">
                <a16:creationId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82" name="Текст 14">
            <a:extLst>
              <a:ext uri="{FF2B5EF4-FFF2-40B4-BE49-F238E27FC236}">
                <a16:creationId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lang="ru-RU" sz="1600" b="1" cap="none" spc="2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 rtl="0"/>
            <a:r>
              <a:rPr lang="ru-RU" noProof="0" dirty="0"/>
              <a:t>Заголовок слайда</a:t>
            </a:r>
          </a:p>
        </p:txBody>
      </p:sp>
      <p:sp>
        <p:nvSpPr>
          <p:cNvPr id="24" name="Текст 14">
            <a:extLst>
              <a:ext uri="{FF2B5EF4-FFF2-40B4-BE49-F238E27FC236}">
                <a16:creationId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6" name="Текст 14">
            <a:extLst>
              <a:ext uri="{FF2B5EF4-FFF2-40B4-BE49-F238E27FC236}">
                <a16:creationId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7" name="Текст 14">
            <a:extLst>
              <a:ext uri="{FF2B5EF4-FFF2-40B4-BE49-F238E27FC236}">
                <a16:creationId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sp>
        <p:nvSpPr>
          <p:cNvPr id="28" name="Текст 14">
            <a:extLst>
              <a:ext uri="{FF2B5EF4-FFF2-40B4-BE49-F238E27FC236}">
                <a16:creationId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lang="ru-RU" sz="1200" cap="none" spc="0" baseline="0">
                <a:solidFill>
                  <a:schemeClr val="bg1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 lvl="0" rtl="0"/>
            <a:r>
              <a:rPr lang="ru-RU" noProof="0" dirty="0"/>
              <a:t>Текст</a:t>
            </a: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CBAACD0B-92AC-4BB5-B2A1-E707BF046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Прямая соединительная линия 63">
              <a:extLst>
                <a:ext uri="{FF2B5EF4-FFF2-40B4-BE49-F238E27FC236}">
                  <a16:creationId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Прямая соединительная линия 65">
              <a:extLst>
                <a:ext uri="{FF2B5EF4-FFF2-40B4-BE49-F238E27FC236}">
                  <a16:creationId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A55D8F5-8A01-4257-9CE6-A1B977F30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0F2C8F2-9655-45C9-AEF1-0F524E904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4458165E-0BB4-4621-BC5C-EB2DDE22E4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F4798AF-A852-4991-B42B-A74C23574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BCA52D7-A558-4733-BD5C-28751C99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noProof="0" dirty="0">
              <a:latin typeface="Calibri Light" panose="020F0302020204030204" pitchFamily="34" charset="0"/>
            </a:endParaRPr>
          </a:p>
        </p:txBody>
      </p:sp>
      <p:sp>
        <p:nvSpPr>
          <p:cNvPr id="12" name="Нижний колонтитул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900" cap="all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rtlCol="0" anchor="ctr"/>
          <a:lstStyle>
            <a:lvl1pPr algn="r">
              <a:defRPr lang="ru-RU" sz="1600">
                <a:solidFill>
                  <a:schemeClr val="accent6"/>
                </a:solidFill>
                <a:latin typeface="Calibri Light" panose="020F0302020204030204" pitchFamily="34" charset="0"/>
                <a:cs typeface="+mn-cs"/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  <p:sp>
        <p:nvSpPr>
          <p:cNvPr id="14" name="Дата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rtlCol="0" anchor="ctr"/>
          <a:lstStyle>
            <a:lvl1pPr>
              <a:defRPr lang="ru-RU" sz="900" spc="40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 lang="ru-RU"/>
            </a:pPr>
            <a:r>
              <a:rPr lang="ru-RU" cap="all" dirty="0"/>
              <a:t>21 мая 20гг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934068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076994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933698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231262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7205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98715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86834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9854111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r>
              <a:rPr lang="ru-RU" cap="all"/>
              <a:t>21 мая 20гг</a:t>
            </a:r>
            <a:endParaRPr lang="ru-RU" b="1" cap="al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ЗАГОЛОВОК ПРЕЗЕНТАЦИИ</a:t>
            </a:r>
            <a:endParaRPr lang="ru-RU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 lang="ru-RU"/>
            </a:pPr>
            <a:fld id="{8D1FC6F8-0BCD-47E9-9C64-690771D9C143}" type="slidenum">
              <a:rPr lang="ru-RU" smtClean="0"/>
              <a:pPr>
                <a:defRPr lang="ru-RU"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138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7" r:id="rId16"/>
    <p:sldLayoutId id="2147483661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9.png"/><Relationship Id="rId5" Type="http://schemas.microsoft.com/office/2007/relationships/media" Target="../media/media3.mp4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Мария Анисимова​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1B3684-52E9-A095-6B9A-3DBB1EFDA970}"/>
              </a:ext>
            </a:extLst>
          </p:cNvPr>
          <p:cNvSpPr txBox="1"/>
          <p:nvPr/>
        </p:nvSpPr>
        <p:spPr>
          <a:xfrm>
            <a:off x="54700" y="2334087"/>
            <a:ext cx="5862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cs typeface="Baloo Da 2" panose="03080502040302020200" pitchFamily="66" charset="0"/>
              </a:rPr>
              <a:t>Сакун</a:t>
            </a:r>
            <a:r>
              <a:rPr lang="ru-RU" sz="3200" dirty="0">
                <a:cs typeface="Baloo Da 2" panose="03080502040302020200" pitchFamily="66" charset="0"/>
              </a:rPr>
              <a:t> Дарья Александровна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Вологжин Егор Владимирович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Труфанов Егор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Масалкин Никита Сергеевич</a:t>
            </a:r>
          </a:p>
          <a:p>
            <a:r>
              <a:rPr lang="ru-RU" sz="3200" dirty="0">
                <a:cs typeface="Baloo Da 2" panose="03080502040302020200" pitchFamily="66" charset="0"/>
              </a:rPr>
              <a:t>Ушаков Денис Сергеевич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6.06.2025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3DDC24B8-4612-6610-C320-8027918962AB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2F28A-4C89-512F-2B3A-B1EF8E938279}"/>
              </a:ext>
            </a:extLst>
          </p:cNvPr>
          <p:cNvSpPr txBox="1"/>
          <p:nvPr/>
        </p:nvSpPr>
        <p:spPr>
          <a:xfrm>
            <a:off x="4477544" y="-108641"/>
            <a:ext cx="3236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Тестирование</a:t>
            </a:r>
            <a:endParaRPr lang="ru-RU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7EDC2-6826-3E05-8D7D-404C073C0465}"/>
              </a:ext>
            </a:extLst>
          </p:cNvPr>
          <p:cNvSpPr txBox="1"/>
          <p:nvPr/>
        </p:nvSpPr>
        <p:spPr>
          <a:xfrm>
            <a:off x="11462102" y="6076897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+mj-lt"/>
              </a:rPr>
              <a:t>10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215B4F-243D-D58A-6E17-44254B79D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224" y="1372721"/>
            <a:ext cx="3191320" cy="156231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1BA2FF3-3B69-AD70-0040-9615AA27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224" y="3894382"/>
            <a:ext cx="3067478" cy="15908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4EB766-B54C-2665-09F1-7BA9AE94C33B}"/>
              </a:ext>
            </a:extLst>
          </p:cNvPr>
          <p:cNvSpPr txBox="1"/>
          <p:nvPr/>
        </p:nvSpPr>
        <p:spPr>
          <a:xfrm>
            <a:off x="5078994" y="2644170"/>
            <a:ext cx="65571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Баг репорт</a:t>
            </a:r>
            <a:r>
              <a:rPr lang="en-US" sz="3200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Выявлено багов за всё время – 10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Исправлено - 10</a:t>
            </a:r>
          </a:p>
        </p:txBody>
      </p:sp>
    </p:spTree>
    <p:extLst>
      <p:ext uri="{BB962C8B-B14F-4D97-AF65-F5344CB8AC3E}">
        <p14:creationId xmlns:p14="http://schemas.microsoft.com/office/powerpoint/2010/main" val="100475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упрощает жизнь клиентов, и никакие другие продукты на рынке не предлагают схожие функции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ЗАГОЛОВОК ПРЕЗЕНТАЦИИ</a:t>
            </a:r>
          </a:p>
        </p:txBody>
      </p:sp>
      <p:sp>
        <p:nvSpPr>
          <p:cNvPr id="25" name="Номер слайда 10">
            <a:extLst>
              <a:ext uri="{FF2B5EF4-FFF2-40B4-BE49-F238E27FC236}">
                <a16:creationId xmlns:a16="http://schemas.microsoft.com/office/drawing/2014/main" id="{9B848903-955E-9BB3-8A5E-EE611354C310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B1809-567B-0D11-6F16-62C81508E7DF}"/>
              </a:ext>
            </a:extLst>
          </p:cNvPr>
          <p:cNvSpPr txBox="1"/>
          <p:nvPr/>
        </p:nvSpPr>
        <p:spPr>
          <a:xfrm>
            <a:off x="965672" y="1432172"/>
            <a:ext cx="76548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Обратная связь от пользователей</a:t>
            </a:r>
          </a:p>
        </p:txBody>
      </p:sp>
      <p:sp>
        <p:nvSpPr>
          <p:cNvPr id="4" name="Номер слайда 10">
            <a:extLst>
              <a:ext uri="{FF2B5EF4-FFF2-40B4-BE49-F238E27FC236}">
                <a16:creationId xmlns:a16="http://schemas.microsoft.com/office/drawing/2014/main" id="{F3D52BE9-E691-E4C9-03CA-EC296338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664896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11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5AED65-2ED3-3881-63A0-5FA9FC4A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86" y="2721114"/>
            <a:ext cx="4259112" cy="70788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C3E702-F10B-69BB-FAE0-7F729835528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4298" y="3542615"/>
            <a:ext cx="4258800" cy="709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F5BA13B-8125-1483-C0F7-6002F1F58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86" y="4449636"/>
            <a:ext cx="1924319" cy="15051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A16AA4-719A-A601-7F8C-66BE7312CE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868" y="4449636"/>
            <a:ext cx="4258800" cy="16591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117D4C7-2F84-79A0-FCA8-A28F752B08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316" y="2223705"/>
            <a:ext cx="3397662" cy="40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39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3DDC24B8-4612-6610-C320-8027918962AB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2F28A-4C89-512F-2B3A-B1EF8E938279}"/>
              </a:ext>
            </a:extLst>
          </p:cNvPr>
          <p:cNvSpPr txBox="1"/>
          <p:nvPr/>
        </p:nvSpPr>
        <p:spPr>
          <a:xfrm>
            <a:off x="3812009" y="-126748"/>
            <a:ext cx="456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Воронка конверсии</a:t>
            </a:r>
            <a:endParaRPr lang="ru-RU" sz="16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A7EDC2-6826-3E05-8D7D-404C073C0465}"/>
              </a:ext>
            </a:extLst>
          </p:cNvPr>
          <p:cNvSpPr txBox="1"/>
          <p:nvPr/>
        </p:nvSpPr>
        <p:spPr>
          <a:xfrm>
            <a:off x="11462102" y="6076897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latin typeface="+mj-lt"/>
              </a:rPr>
              <a:t>12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1" name="Диаграмма 10">
                <a:extLst>
                  <a:ext uri="{FF2B5EF4-FFF2-40B4-BE49-F238E27FC236}">
                    <a16:creationId xmlns:a16="http://schemas.microsoft.com/office/drawing/2014/main" id="{290764C2-98F7-9786-33D4-55A094C5E5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66969122"/>
                  </p:ext>
                </p:extLst>
              </p:nvPr>
            </p:nvGraphicFramePr>
            <p:xfrm>
              <a:off x="1583558" y="879185"/>
              <a:ext cx="9024883" cy="58440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1" name="Диаграмма 10">
                <a:extLst>
                  <a:ext uri="{FF2B5EF4-FFF2-40B4-BE49-F238E27FC236}">
                    <a16:creationId xmlns:a16="http://schemas.microsoft.com/office/drawing/2014/main" id="{290764C2-98F7-9786-33D4-55A094C5E5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3558" y="879185"/>
                <a:ext cx="9024883" cy="58440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063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1E82-FC38-3B4F-950A-A21ABBDF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9F49CC1E-C068-D3EB-3478-8F803CDAFA4C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E38E2-85EB-340A-50E0-686D42F51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93A80C-41DC-0374-941B-F422469C7CA5}"/>
              </a:ext>
            </a:extLst>
          </p:cNvPr>
          <p:cNvSpPr txBox="1"/>
          <p:nvPr/>
        </p:nvSpPr>
        <p:spPr>
          <a:xfrm>
            <a:off x="1181152" y="205489"/>
            <a:ext cx="982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План дальнейшего развития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180C5A2A-5C0C-3FD1-A3BD-A44305DE2EE3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13" name="Номер слайда 10">
            <a:extLst>
              <a:ext uri="{FF2B5EF4-FFF2-40B4-BE49-F238E27FC236}">
                <a16:creationId xmlns:a16="http://schemas.microsoft.com/office/drawing/2014/main" id="{2A52106A-2641-CD74-57E3-487958077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4949" y="6110048"/>
            <a:ext cx="700629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AF43E2-BDBD-1B34-492E-31CB7D0658B8}"/>
              </a:ext>
            </a:extLst>
          </p:cNvPr>
          <p:cNvSpPr txBox="1"/>
          <p:nvPr/>
        </p:nvSpPr>
        <p:spPr>
          <a:xfrm>
            <a:off x="1181151" y="1883178"/>
            <a:ext cx="81077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нтеграция</a:t>
            </a:r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возможности записи к врачам</a:t>
            </a:r>
          </a:p>
          <a:p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Реализация </a:t>
            </a:r>
            <a:r>
              <a:rPr lang="ru-RU" sz="3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база данных лекарственных препаратов</a:t>
            </a:r>
            <a:endParaRPr lang="ru-RU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Внедрение платной подписки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02703B-669D-0F85-2138-AEFF13FFF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428" y="2236975"/>
            <a:ext cx="2264121" cy="226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1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F1E82-FC38-3B4F-950A-A21ABBDF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9F49CC1E-C068-D3EB-3478-8F803CDAFA4C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25E38E2-85EB-340A-50E0-686D42F519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180C5A2A-5C0C-3FD1-A3BD-A44305DE2EE3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13" name="Номер слайда 10">
            <a:extLst>
              <a:ext uri="{FF2B5EF4-FFF2-40B4-BE49-F238E27FC236}">
                <a16:creationId xmlns:a16="http://schemas.microsoft.com/office/drawing/2014/main" id="{2A52106A-2641-CD74-57E3-487958077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4949" y="6110048"/>
            <a:ext cx="700629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1</a:t>
            </a:r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4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45" name="Номер слайда 10">
            <a:extLst>
              <a:ext uri="{FF2B5EF4-FFF2-40B4-BE49-F238E27FC236}">
                <a16:creationId xmlns:a16="http://schemas.microsoft.com/office/drawing/2014/main" id="{48102A70-EFB4-429C-4C0B-CC94BAA557F2}"/>
              </a:ext>
            </a:extLst>
          </p:cNvPr>
          <p:cNvSpPr txBox="1">
            <a:spLocks/>
          </p:cNvSpPr>
          <p:nvPr/>
        </p:nvSpPr>
        <p:spPr>
          <a:xfrm>
            <a:off x="11486509" y="6308333"/>
            <a:ext cx="705492" cy="549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A339A8-EBE9-095B-8065-6AC0262FEC94}"/>
              </a:ext>
            </a:extLst>
          </p:cNvPr>
          <p:cNvSpPr txBox="1"/>
          <p:nvPr/>
        </p:nvSpPr>
        <p:spPr>
          <a:xfrm>
            <a:off x="2820486" y="-161220"/>
            <a:ext cx="68121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Вклад каждого из команды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CE3A65-87DA-801F-F637-941C86B457C9}"/>
              </a:ext>
            </a:extLst>
          </p:cNvPr>
          <p:cNvSpPr txBox="1"/>
          <p:nvPr/>
        </p:nvSpPr>
        <p:spPr>
          <a:xfrm>
            <a:off x="847725" y="368297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Сакун Дарья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Аналитическое направление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CA9C96-FF58-0E15-439A-FB46B8D96BA7}"/>
              </a:ext>
            </a:extLst>
          </p:cNvPr>
          <p:cNvSpPr txBox="1"/>
          <p:nvPr/>
        </p:nvSpPr>
        <p:spPr>
          <a:xfrm>
            <a:off x="833434" y="1557870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Труфанов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Организация процесса разработки +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DevOps-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часть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653CF7-4E08-8BAD-8B27-CC3EC5A250A6}"/>
              </a:ext>
            </a:extLst>
          </p:cNvPr>
          <p:cNvSpPr txBox="1"/>
          <p:nvPr/>
        </p:nvSpPr>
        <p:spPr>
          <a:xfrm>
            <a:off x="847725" y="2747443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Масалкин Никита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Разработка клиентской части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1CC759-F740-552D-A7A3-83FC0A35383E}"/>
              </a:ext>
            </a:extLst>
          </p:cNvPr>
          <p:cNvSpPr txBox="1"/>
          <p:nvPr/>
        </p:nvSpPr>
        <p:spPr>
          <a:xfrm>
            <a:off x="833433" y="3937016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Ушаков Денис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</a:t>
            </a:r>
            <a:r>
              <a:rPr lang="ru-RU" sz="2800" dirty="0" err="1">
                <a:solidFill>
                  <a:prstClr val="black"/>
                </a:solidFill>
                <a:latin typeface="Calibri" panose="020F0502020204030204"/>
              </a:rPr>
              <a:t>ерверная</a:t>
            </a: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 логика приложения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5EEADD-E8D1-AE47-DE01-1445E365CC3C}"/>
              </a:ext>
            </a:extLst>
          </p:cNvPr>
          <p:cNvSpPr txBox="1"/>
          <p:nvPr/>
        </p:nvSpPr>
        <p:spPr>
          <a:xfrm>
            <a:off x="847725" y="5094385"/>
            <a:ext cx="81819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Вологжин Егор</a:t>
            </a:r>
            <a:b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lang="ru-RU" sz="2800" dirty="0">
                <a:solidFill>
                  <a:prstClr val="black"/>
                </a:solidFill>
                <a:latin typeface="Calibri" panose="020F0502020204030204"/>
              </a:rPr>
              <a:t>Тестирование, обеспечение качества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0CDEF102-40C0-7D3D-67E9-079045F6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955" y="567186"/>
            <a:ext cx="947207" cy="947207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2AD4BEF-E043-7E14-3FF0-9A112946C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600" y="1655242"/>
            <a:ext cx="1092201" cy="109220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83C0FF2F-17C8-9D12-E8E3-5DB073704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23971"/>
            <a:ext cx="1015663" cy="1015663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E5C8BE7E-0B30-A33C-6090-C052C7AB8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732" y="2915502"/>
            <a:ext cx="1117600" cy="111760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38718DBF-20CC-901C-0722-2B527064F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7833" y="4963952"/>
            <a:ext cx="1096767" cy="1096767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E165A1FE-181E-B368-AF21-0504158D6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1" y="570872"/>
            <a:ext cx="714921" cy="714921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4E765C34-D40E-5404-E511-E0E5B6C889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4" y="1725524"/>
            <a:ext cx="714921" cy="714921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0385856B-6943-E812-F6AD-318FE49EE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4" y="2895700"/>
            <a:ext cx="714921" cy="71492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D0CDE0F-CE27-BB3C-22AD-A2307D4CB1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512" y="4023971"/>
            <a:ext cx="714921" cy="71492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798E784-F015-8D2C-DA45-0D035CC70C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4" y="5210482"/>
            <a:ext cx="714921" cy="7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5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1" y="249094"/>
            <a:ext cx="5773861" cy="869491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en-US" sz="4400" dirty="0" err="1">
                <a:solidFill>
                  <a:srgbClr val="4B4CED"/>
                </a:solidFill>
                <a:latin typeface="Aptos Display (Заголовки)"/>
                <a:cs typeface="Baloo Bhaijaan" panose="03080902040302020200"/>
              </a:rPr>
              <a:t>Pocket</a:t>
            </a:r>
            <a:r>
              <a:rPr lang="en-US" sz="4400" dirty="0" err="1">
                <a:solidFill>
                  <a:srgbClr val="37B6E9"/>
                </a:solidFill>
                <a:latin typeface="Aptos Display (Заголовки)"/>
                <a:cs typeface="Baloo Bhaijaan" panose="03080902040302020200"/>
              </a:rPr>
              <a:t>Health</a:t>
            </a:r>
            <a:endParaRPr lang="ru-RU" sz="2800" dirty="0">
              <a:solidFill>
                <a:srgbClr val="37B6E9"/>
              </a:solidFill>
              <a:latin typeface="Aptos Display (Заголовки)"/>
              <a:cs typeface="Baloo Bhaijaan" panose="0308090204030202020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DF87B-7574-F566-614B-C6D4972783F1}"/>
              </a:ext>
            </a:extLst>
          </p:cNvPr>
          <p:cNvSpPr txBox="1"/>
          <p:nvPr/>
        </p:nvSpPr>
        <p:spPr>
          <a:xfrm>
            <a:off x="54700" y="1349402"/>
            <a:ext cx="4023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Группа 8 </a:t>
            </a:r>
            <a:r>
              <a:rPr lang="ru-RU" sz="3200" dirty="0">
                <a:cs typeface="Baloo Da 2" panose="03080502040302020200" pitchFamily="66" charset="0"/>
              </a:rPr>
              <a:t>Команда</a:t>
            </a:r>
            <a:r>
              <a:rPr lang="ru-RU" sz="3200" dirty="0">
                <a:cs typeface="Baloo Bhaijaan" panose="03080902040302020200" pitchFamily="66" charset="-78"/>
              </a:rPr>
              <a:t> </a:t>
            </a:r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4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CCEFA6-4838-169F-802A-047F40CECFCB}"/>
              </a:ext>
            </a:extLst>
          </p:cNvPr>
          <p:cNvSpPr txBox="1"/>
          <p:nvPr/>
        </p:nvSpPr>
        <p:spPr>
          <a:xfrm>
            <a:off x="0" y="6273225"/>
            <a:ext cx="2140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mic Sans MS" panose="030F0702030302020204" pitchFamily="66" charset="0"/>
                <a:cs typeface="Baloo Bhaijaan" panose="03080902040302020200" pitchFamily="66" charset="-78"/>
              </a:rPr>
              <a:t>6.06.2025</a:t>
            </a:r>
            <a:endParaRPr lang="ru-RU" sz="3200" dirty="0">
              <a:latin typeface="Comic Sans MS" panose="030F0702030302020204" pitchFamily="66" charset="0"/>
              <a:cs typeface="Baloo Bhaijaan" panose="03080902040302020200" pitchFamily="66" charset="-78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645B76-FB56-17FD-99DB-C02AAD68D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99" y="1946248"/>
            <a:ext cx="356235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94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7F17DC-1490-77C3-5659-E3690ACCEA70}"/>
              </a:ext>
            </a:extLst>
          </p:cNvPr>
          <p:cNvSpPr txBox="1"/>
          <p:nvPr/>
        </p:nvSpPr>
        <p:spPr>
          <a:xfrm>
            <a:off x="-29689" y="848258"/>
            <a:ext cx="5873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cs typeface="Baloo Da 2" panose="03080502040302020200" pitchFamily="66" charset="0"/>
              </a:rPr>
              <a:t>Поставленные проблемы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E796A-EDA2-82F1-7AD8-FB0155382111}"/>
              </a:ext>
            </a:extLst>
          </p:cNvPr>
          <p:cNvSpPr txBox="1"/>
          <p:nvPr/>
        </p:nvSpPr>
        <p:spPr>
          <a:xfrm>
            <a:off x="990756" y="2937893"/>
            <a:ext cx="5105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самодиагностики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8ADEB-1758-1481-2EA0-9C968858A43C}"/>
              </a:ext>
            </a:extLst>
          </p:cNvPr>
          <p:cNvSpPr txBox="1"/>
          <p:nvPr/>
        </p:nvSpPr>
        <p:spPr>
          <a:xfrm>
            <a:off x="990756" y="4172922"/>
            <a:ext cx="5584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приемом лекарств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D9999-C8FF-2221-9E1B-29052E1BAD8A}"/>
              </a:ext>
            </a:extLst>
          </p:cNvPr>
          <p:cNvSpPr txBox="1"/>
          <p:nvPr/>
        </p:nvSpPr>
        <p:spPr>
          <a:xfrm>
            <a:off x="990756" y="5525274"/>
            <a:ext cx="8117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Проблема с хранением медицинских данных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CDDF10E-A556-47BC-B1D4-B4C82FF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66" y="2717660"/>
            <a:ext cx="841090" cy="841090"/>
          </a:xfrm>
          <a:prstGeom prst="rect">
            <a:avLst/>
          </a:prstGeom>
        </p:spPr>
      </p:pic>
      <p:pic>
        <p:nvPicPr>
          <p:cNvPr id="17" name="Picture 6" descr="Лекарства – Бесплатные иконки: медицинский">
            <a:extLst>
              <a:ext uri="{FF2B5EF4-FFF2-40B4-BE49-F238E27FC236}">
                <a16:creationId xmlns:a16="http://schemas.microsoft.com/office/drawing/2014/main" id="{8F60AFD0-124A-4872-9919-857981366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01" y="4033929"/>
            <a:ext cx="841091" cy="84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Медицинская карта – Бесплатные иконки: медицинский">
            <a:extLst>
              <a:ext uri="{FF2B5EF4-FFF2-40B4-BE49-F238E27FC236}">
                <a16:creationId xmlns:a16="http://schemas.microsoft.com/office/drawing/2014/main" id="{15830A94-BC76-41DD-8732-A0F516868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" y="5401155"/>
            <a:ext cx="841090" cy="84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 descr="Линия со стрелкой: прямо со сплошной заливкой">
            <a:extLst>
              <a:ext uri="{FF2B5EF4-FFF2-40B4-BE49-F238E27FC236}">
                <a16:creationId xmlns:a16="http://schemas.microsoft.com/office/drawing/2014/main" id="{F32A318F-1C28-4675-8278-D0D2E27DA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234435" y="1566823"/>
            <a:ext cx="1345667" cy="134566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08F283-5A4B-4991-8FE1-16A6F265C4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8"/>
          <a:srcRect t="923" b="923"/>
          <a:stretch>
            <a:fillRect/>
          </a:stretch>
        </p:blipFill>
        <p:spPr/>
      </p:pic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122A69A8-1CA3-486A-A675-DB22FF0D4A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>
                <a:solidFill>
                  <a:prstClr val="black"/>
                </a:solidFill>
                <a:effectLst/>
                <a:cs typeface="Baloo Bhaijaan" panose="03080902040302020200" pitchFamily="66" charset="-78"/>
              </a:rPr>
              <a:t>2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423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Заголовок 45">
            <a:extLst>
              <a:ext uri="{FF2B5EF4-FFF2-40B4-BE49-F238E27FC236}">
                <a16:creationId xmlns:a16="http://schemas.microsoft.com/office/drawing/2014/main" id="{3DE22AEE-5FE7-411E-BE12-05628BC02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Проблема</a:t>
            </a:r>
          </a:p>
        </p:txBody>
      </p:sp>
      <p:sp>
        <p:nvSpPr>
          <p:cNvPr id="42" name="Текст 41">
            <a:extLst>
              <a:ext uri="{FF2B5EF4-FFF2-40B4-BE49-F238E27FC236}">
                <a16:creationId xmlns:a16="http://schemas.microsoft.com/office/drawing/2014/main" id="{933753EF-34D5-413D-B330-9D63C1E264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9595" y="2178443"/>
            <a:ext cx="2556579" cy="1742627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66 % потребителей в России</a:t>
            </a:r>
          </a:p>
          <a:p>
            <a:pPr rtl="0"/>
            <a:r>
              <a:rPr lang="ru-RU" dirty="0"/>
              <a:t>тратят деньги на различные продукты, которые лишь частично устраняют их проблемы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D656B4F7-80AA-4955-8984-D9DA3B536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38996" y="2178444"/>
            <a:ext cx="2673515" cy="129108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 рынке мало или вовсе нет продуктов, таких же полезных для клиента, как наш</a:t>
            </a:r>
          </a:p>
        </p:txBody>
      </p:sp>
      <p:sp>
        <p:nvSpPr>
          <p:cNvPr id="71" name="Текст 70">
            <a:extLst>
              <a:ext uri="{FF2B5EF4-FFF2-40B4-BE49-F238E27FC236}">
                <a16:creationId xmlns:a16="http://schemas.microsoft.com/office/drawing/2014/main" id="{6DC1492D-B4FC-4834-8463-9F39FDB781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Потеря производительности обходится клиентам </a:t>
            </a:r>
            <a:br>
              <a:rPr lang="ru-RU" dirty="0"/>
            </a:br>
            <a:r>
              <a:rPr lang="ru-RU" dirty="0"/>
              <a:t>в миллионы рублей 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1F0E6E7-FE9E-4C88-8036-BAF0835CC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ЗАГОЛОВОК </a:t>
            </a:r>
            <a:r>
              <a:rPr lang="ru-RU" b="1" dirty="0"/>
              <a:t>ПРЕЗЕНТАЦИИ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7F99D2-D925-E7DE-2AC8-7B2D621CD326}"/>
              </a:ext>
            </a:extLst>
          </p:cNvPr>
          <p:cNvSpPr txBox="1"/>
          <p:nvPr/>
        </p:nvSpPr>
        <p:spPr>
          <a:xfrm>
            <a:off x="4641022" y="-18457"/>
            <a:ext cx="7550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Решение поставленных проблем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762037-C810-DFDA-C69D-97295CCA14B5}"/>
              </a:ext>
            </a:extLst>
          </p:cNvPr>
          <p:cNvSpPr txBox="1"/>
          <p:nvPr/>
        </p:nvSpPr>
        <p:spPr>
          <a:xfrm>
            <a:off x="3342331" y="5497583"/>
            <a:ext cx="3643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Медицинская карта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35831F-30EC-F436-29D7-EB4ADE1925BB}"/>
              </a:ext>
            </a:extLst>
          </p:cNvPr>
          <p:cNvSpPr txBox="1"/>
          <p:nvPr/>
        </p:nvSpPr>
        <p:spPr>
          <a:xfrm>
            <a:off x="3342331" y="1913927"/>
            <a:ext cx="4919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Медицинский чат-ассистент, реагирующий на симптомы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E03BD1-4870-C928-3EDB-9A3312F796EF}"/>
              </a:ext>
            </a:extLst>
          </p:cNvPr>
          <p:cNvSpPr txBox="1"/>
          <p:nvPr/>
        </p:nvSpPr>
        <p:spPr>
          <a:xfrm>
            <a:off x="3342331" y="3932398"/>
            <a:ext cx="4271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Планировщик лекарств</a:t>
            </a:r>
          </a:p>
        </p:txBody>
      </p:sp>
      <p:pic>
        <p:nvPicPr>
          <p:cNvPr id="24" name="Рисунок 23" descr="Линия со стрелкой: изгиб против часовой стрелки со сплошной заливкой">
            <a:extLst>
              <a:ext uri="{FF2B5EF4-FFF2-40B4-BE49-F238E27FC236}">
                <a16:creationId xmlns:a16="http://schemas.microsoft.com/office/drawing/2014/main" id="{B973C2E7-009D-6CDC-8078-FF4246FF4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401944">
            <a:off x="3010046" y="78796"/>
            <a:ext cx="1900092" cy="1900092"/>
          </a:xfrm>
          <a:prstGeom prst="rect">
            <a:avLst/>
          </a:prstGeom>
        </p:spPr>
      </p:pic>
      <p:sp>
        <p:nvSpPr>
          <p:cNvPr id="16" name="Номер слайда 10">
            <a:extLst>
              <a:ext uri="{FF2B5EF4-FFF2-40B4-BE49-F238E27FC236}">
                <a16:creationId xmlns:a16="http://schemas.microsoft.com/office/drawing/2014/main" id="{DD1EED41-E6B0-43F7-91E8-1216E41F0C58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5EBB780C-4B54-49FC-B31A-63046C38E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6912" y="2102006"/>
            <a:ext cx="859021" cy="85902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3EA9737-11FA-4591-90C9-81080B2F3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912" y="3591021"/>
            <a:ext cx="859021" cy="8590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C86D6EA-AAF7-475B-AB85-27E00A998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884" y="5360460"/>
            <a:ext cx="859022" cy="859022"/>
          </a:xfrm>
          <a:prstGeom prst="rect">
            <a:avLst/>
          </a:prstGeom>
        </p:spPr>
      </p:pic>
      <p:sp>
        <p:nvSpPr>
          <p:cNvPr id="3" name="Номер слайда 10">
            <a:extLst>
              <a:ext uri="{FF2B5EF4-FFF2-40B4-BE49-F238E27FC236}">
                <a16:creationId xmlns:a16="http://schemas.microsoft.com/office/drawing/2014/main" id="{65AD3CA6-C5B9-DC46-6C03-13015F2203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0950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Текст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9005" y="4685940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Наш продукт упрощает жизнь клиентов, и никакие другие продукты на рынке не предлагают схожие функции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673496"/>
            <a:ext cx="2640803" cy="16164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Сокращение расходов на замену аналогичными продуктами 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EA344E8-12AB-4BC6-9FA0-D3FFCDFD1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ЗАГОЛОВОК ПРЕЗЕНТАЦИИ</a:t>
            </a:r>
          </a:p>
        </p:txBody>
      </p:sp>
      <p:sp>
        <p:nvSpPr>
          <p:cNvPr id="25" name="Номер слайда 10">
            <a:extLst>
              <a:ext uri="{FF2B5EF4-FFF2-40B4-BE49-F238E27FC236}">
                <a16:creationId xmlns:a16="http://schemas.microsoft.com/office/drawing/2014/main" id="{9B848903-955E-9BB3-8A5E-EE611354C310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DB1809-567B-0D11-6F16-62C81508E7DF}"/>
              </a:ext>
            </a:extLst>
          </p:cNvPr>
          <p:cNvSpPr txBox="1"/>
          <p:nvPr/>
        </p:nvSpPr>
        <p:spPr>
          <a:xfrm>
            <a:off x="118404" y="1700479"/>
            <a:ext cx="580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/>
              <a:t>Наша целевая аудитория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44470D-E78F-212A-A22C-B2EB662A1216}"/>
              </a:ext>
            </a:extLst>
          </p:cNvPr>
          <p:cNvSpPr txBox="1"/>
          <p:nvPr/>
        </p:nvSpPr>
        <p:spPr>
          <a:xfrm>
            <a:off x="5145899" y="2931510"/>
            <a:ext cx="2793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Молодые специалисты (25-40 лет)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1EF0F5-51C3-36AA-B73F-A87D9D3AC5B4}"/>
              </a:ext>
            </a:extLst>
          </p:cNvPr>
          <p:cNvSpPr txBox="1"/>
          <p:nvPr/>
        </p:nvSpPr>
        <p:spPr>
          <a:xfrm>
            <a:off x="5145899" y="4630324"/>
            <a:ext cx="30837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Люди с хроническими заболеваниями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3B5D452-84AC-ECDD-5E8A-1A3EC49931A4}"/>
              </a:ext>
            </a:extLst>
          </p:cNvPr>
          <p:cNvSpPr txBox="1"/>
          <p:nvPr/>
        </p:nvSpPr>
        <p:spPr>
          <a:xfrm>
            <a:off x="8404060" y="2940793"/>
            <a:ext cx="2640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Жители крупных городов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A9871-5BC5-E159-1A31-55BC79E1863C}"/>
              </a:ext>
            </a:extLst>
          </p:cNvPr>
          <p:cNvSpPr txBox="1"/>
          <p:nvPr/>
        </p:nvSpPr>
        <p:spPr>
          <a:xfrm>
            <a:off x="8398402" y="4630324"/>
            <a:ext cx="2640803" cy="161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u-RU" sz="3200" dirty="0"/>
              <a:t>Активные пользователи смартфонов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12F938E-D391-E7C2-9B4F-FA1B6A08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3" y="3138988"/>
            <a:ext cx="4458371" cy="297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DF672240-1879-AA7E-FB3C-E99AB33E2735}"/>
              </a:ext>
            </a:extLst>
          </p:cNvPr>
          <p:cNvCxnSpPr>
            <a:cxnSpLocks/>
          </p:cNvCxnSpPr>
          <p:nvPr/>
        </p:nvCxnSpPr>
        <p:spPr>
          <a:xfrm flipV="1">
            <a:off x="8128000" y="2818708"/>
            <a:ext cx="0" cy="34592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DDD4B1A1-7AD6-169E-A35D-5E23A97F7DC5}"/>
              </a:ext>
            </a:extLst>
          </p:cNvPr>
          <p:cNvCxnSpPr>
            <a:cxnSpLocks/>
          </p:cNvCxnSpPr>
          <p:nvPr/>
        </p:nvCxnSpPr>
        <p:spPr>
          <a:xfrm>
            <a:off x="4977096" y="4626742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418F7255-01F3-C055-C32A-9183F00C3622}"/>
              </a:ext>
            </a:extLst>
          </p:cNvPr>
          <p:cNvCxnSpPr>
            <a:cxnSpLocks/>
          </p:cNvCxnSpPr>
          <p:nvPr/>
        </p:nvCxnSpPr>
        <p:spPr>
          <a:xfrm>
            <a:off x="4977096" y="2818708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9DAA8166-A222-9D8D-CF35-32B30175C9F4}"/>
              </a:ext>
            </a:extLst>
          </p:cNvPr>
          <p:cNvCxnSpPr>
            <a:cxnSpLocks/>
          </p:cNvCxnSpPr>
          <p:nvPr/>
        </p:nvCxnSpPr>
        <p:spPr>
          <a:xfrm>
            <a:off x="4977096" y="6277971"/>
            <a:ext cx="624222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>
            <a:extLst>
              <a:ext uri="{FF2B5EF4-FFF2-40B4-BE49-F238E27FC236}">
                <a16:creationId xmlns:a16="http://schemas.microsoft.com/office/drawing/2014/main" id="{EFF9E3A1-42DD-CDF3-EF2B-EB26EEE4C9DB}"/>
              </a:ext>
            </a:extLst>
          </p:cNvPr>
          <p:cNvCxnSpPr>
            <a:cxnSpLocks/>
          </p:cNvCxnSpPr>
          <p:nvPr/>
        </p:nvCxnSpPr>
        <p:spPr>
          <a:xfrm flipV="1">
            <a:off x="4977096" y="2818708"/>
            <a:ext cx="0" cy="34712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AC14ED8B-C6C1-EC44-09D4-F61C1215C76C}"/>
              </a:ext>
            </a:extLst>
          </p:cNvPr>
          <p:cNvCxnSpPr>
            <a:cxnSpLocks/>
          </p:cNvCxnSpPr>
          <p:nvPr/>
        </p:nvCxnSpPr>
        <p:spPr>
          <a:xfrm flipV="1">
            <a:off x="11219322" y="2831152"/>
            <a:ext cx="0" cy="34468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Номер слайда 10">
            <a:extLst>
              <a:ext uri="{FF2B5EF4-FFF2-40B4-BE49-F238E27FC236}">
                <a16:creationId xmlns:a16="http://schemas.microsoft.com/office/drawing/2014/main" id="{F3D52BE9-E691-E4C9-03CA-EC2963383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4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1106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45EA1-76B1-4BBF-516F-9CDAFED49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26108115-131C-6DB1-30C1-F3641E727E7C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B5CC664-1028-076D-49C3-8D211BEA9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4F5A7290-1B29-397A-2333-DA6B16D08EFA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13" name="Номер слайда 10">
            <a:extLst>
              <a:ext uri="{FF2B5EF4-FFF2-40B4-BE49-F238E27FC236}">
                <a16:creationId xmlns:a16="http://schemas.microsoft.com/office/drawing/2014/main" id="{B4CB78B5-DE29-DFF8-C0C2-A0EADA603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5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1517EDF0-D2FB-6E67-8C1B-BF5D0CD40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200894"/>
              </p:ext>
            </p:extLst>
          </p:nvPr>
        </p:nvGraphicFramePr>
        <p:xfrm>
          <a:off x="664439" y="417532"/>
          <a:ext cx="10779602" cy="540233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327236">
                  <a:extLst>
                    <a:ext uri="{9D8B030D-6E8A-4147-A177-3AD203B41FA5}">
                      <a16:colId xmlns:a16="http://schemas.microsoft.com/office/drawing/2014/main" val="3351886808"/>
                    </a:ext>
                  </a:extLst>
                </a:gridCol>
                <a:gridCol w="1969995">
                  <a:extLst>
                    <a:ext uri="{9D8B030D-6E8A-4147-A177-3AD203B41FA5}">
                      <a16:colId xmlns:a16="http://schemas.microsoft.com/office/drawing/2014/main" val="3857415365"/>
                    </a:ext>
                  </a:extLst>
                </a:gridCol>
                <a:gridCol w="2270435">
                  <a:extLst>
                    <a:ext uri="{9D8B030D-6E8A-4147-A177-3AD203B41FA5}">
                      <a16:colId xmlns:a16="http://schemas.microsoft.com/office/drawing/2014/main" val="3895544797"/>
                    </a:ext>
                  </a:extLst>
                </a:gridCol>
                <a:gridCol w="2211936">
                  <a:extLst>
                    <a:ext uri="{9D8B030D-6E8A-4147-A177-3AD203B41FA5}">
                      <a16:colId xmlns:a16="http://schemas.microsoft.com/office/drawing/2014/main" val="3011186530"/>
                    </a:ext>
                  </a:extLst>
                </a:gridCol>
              </a:tblGrid>
              <a:tr h="11024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b="1" dirty="0">
                          <a:effectLst/>
                        </a:rPr>
                        <a:t>Характеристика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dirty="0">
                          <a:effectLst/>
                        </a:rPr>
                        <a:t>Your.MD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dirty="0">
                          <a:effectLst/>
                        </a:rPr>
                        <a:t>Medisafe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</a:rPr>
                        <a:t>PocketHealth</a:t>
                      </a:r>
                      <a:endParaRPr lang="ru-RU" sz="2000" b="1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4616441"/>
                  </a:ext>
                </a:extLst>
              </a:tr>
              <a:tr h="11024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dirty="0">
                          <a:effectLst/>
                        </a:rPr>
                        <a:t>Наличие искусственного интеллекта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0338617"/>
                  </a:ext>
                </a:extLst>
              </a:tr>
              <a:tr h="11024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dirty="0">
                          <a:effectLst/>
                        </a:rPr>
                        <a:t>Диагностика симптомов</a:t>
                      </a:r>
                    </a:p>
                    <a:p>
                      <a:pPr algn="l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6934600"/>
                  </a:ext>
                </a:extLst>
              </a:tr>
              <a:tr h="11024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dirty="0">
                          <a:effectLst/>
                        </a:rPr>
                        <a:t>Напоминания о приеме препаратов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8326086"/>
                  </a:ext>
                </a:extLst>
              </a:tr>
              <a:tr h="9926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ru-RU" sz="2000" dirty="0">
                          <a:effectLst/>
                        </a:rPr>
                        <a:t>Возможность заполнения собственной медицинской карты</a:t>
                      </a: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ru-RU" sz="2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5822059"/>
                  </a:ext>
                </a:extLst>
              </a:tr>
            </a:tbl>
          </a:graphicData>
        </a:graphic>
      </p:graphicFrame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E3112E-B612-1B49-0986-10AC317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8" y="2743288"/>
            <a:ext cx="466344" cy="46634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99ED6D0-4D1D-0D73-1A2A-55A96F0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8" y="1669651"/>
            <a:ext cx="466344" cy="46634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155E69F-E20E-D766-8A75-0127871C9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068" y="3830294"/>
            <a:ext cx="466344" cy="46634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1EA534D-D2D3-33D6-0A06-DF144E4D0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386" y="4917300"/>
            <a:ext cx="711708" cy="7117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C8506BCE-35EE-1350-E988-C2A728970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541" y="4937009"/>
            <a:ext cx="711708" cy="71170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3E37A38-F072-C4E3-4E57-23F7CEB6B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086" y="1669651"/>
            <a:ext cx="466344" cy="46634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3FD3FAB-957F-DEC5-37C1-5DD092C7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522" y="3899911"/>
            <a:ext cx="466344" cy="46634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E49F011-5380-8F28-49C1-075D77BFF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223" y="3899911"/>
            <a:ext cx="466344" cy="46634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5BB13B0-69F4-CB85-7C15-F79F76495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086" y="2789965"/>
            <a:ext cx="466344" cy="46634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C9997B7A-A9AE-C8F0-7072-B1A1FB5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086" y="5059691"/>
            <a:ext cx="466344" cy="46634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29A1830-5C73-145F-A263-B6DD78AB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541" y="1546969"/>
            <a:ext cx="711708" cy="711708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178F350-1965-EA69-EFAB-FFD5993C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541" y="2667283"/>
            <a:ext cx="711708" cy="7117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3EC4C-DF94-26F8-C640-A16048794D78}"/>
              </a:ext>
            </a:extLst>
          </p:cNvPr>
          <p:cNvSpPr txBox="1"/>
          <p:nvPr/>
        </p:nvSpPr>
        <p:spPr>
          <a:xfrm>
            <a:off x="3787993" y="-148454"/>
            <a:ext cx="472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/>
              <a:t>Анализ</a:t>
            </a:r>
            <a:r>
              <a:rPr lang="en-US" sz="4000" b="1" dirty="0"/>
              <a:t> </a:t>
            </a:r>
            <a:r>
              <a:rPr lang="ru-RU" sz="4000" b="1" dirty="0"/>
              <a:t>конкурентов</a:t>
            </a:r>
          </a:p>
        </p:txBody>
      </p:sp>
    </p:spTree>
    <p:extLst>
      <p:ext uri="{BB962C8B-B14F-4D97-AF65-F5344CB8AC3E}">
        <p14:creationId xmlns:p14="http://schemas.microsoft.com/office/powerpoint/2010/main" val="578340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5F705-8659-2C39-AFCE-405D6EA10938}"/>
              </a:ext>
            </a:extLst>
          </p:cNvPr>
          <p:cNvSpPr txBox="1"/>
          <p:nvPr/>
        </p:nvSpPr>
        <p:spPr>
          <a:xfrm>
            <a:off x="3614458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Основные сценарии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043666B-6795-1A27-C438-C3ED2DE890C5}"/>
              </a:ext>
            </a:extLst>
          </p:cNvPr>
          <p:cNvSpPr txBox="1"/>
          <p:nvPr/>
        </p:nvSpPr>
        <p:spPr>
          <a:xfrm>
            <a:off x="285631" y="864011"/>
            <a:ext cx="3328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Медицинский чат-ассистент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033A3A-55AE-919F-A487-7687B5725DFA}"/>
              </a:ext>
            </a:extLst>
          </p:cNvPr>
          <p:cNvSpPr txBox="1"/>
          <p:nvPr/>
        </p:nvSpPr>
        <p:spPr>
          <a:xfrm>
            <a:off x="4221223" y="1110232"/>
            <a:ext cx="3749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/>
              <a:t>Медицинская карта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30DC4E-4F9D-AD4C-64AA-CABA69FC4C19}"/>
              </a:ext>
            </a:extLst>
          </p:cNvPr>
          <p:cNvSpPr txBox="1"/>
          <p:nvPr/>
        </p:nvSpPr>
        <p:spPr>
          <a:xfrm>
            <a:off x="8577541" y="707886"/>
            <a:ext cx="34865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Расписание приема лекарств</a:t>
            </a:r>
          </a:p>
        </p:txBody>
      </p:sp>
      <p:sp>
        <p:nvSpPr>
          <p:cNvPr id="29" name="Номер слайда 10">
            <a:extLst>
              <a:ext uri="{FF2B5EF4-FFF2-40B4-BE49-F238E27FC236}">
                <a16:creationId xmlns:a16="http://schemas.microsoft.com/office/drawing/2014/main" id="{38CBCA15-7EB4-A938-5A54-69E13714991C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46B1F84-D885-842F-9855-0D1AB6D3F145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10">
            <a:extLst>
              <a:ext uri="{FF2B5EF4-FFF2-40B4-BE49-F238E27FC236}">
                <a16:creationId xmlns:a16="http://schemas.microsoft.com/office/drawing/2014/main" id="{5F302CC4-E27D-902C-D450-8751A318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6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pic>
        <p:nvPicPr>
          <p:cNvPr id="7" name="Record_2025-06-04-16-57-16">
            <a:hlinkClick r:id="" action="ppaction://media"/>
            <a:extLst>
              <a:ext uri="{FF2B5EF4-FFF2-40B4-BE49-F238E27FC236}">
                <a16:creationId xmlns:a16="http://schemas.microsoft.com/office/drawing/2014/main" id="{39826601-9804-084A-351A-5F27A48AC5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1117" y="1941229"/>
            <a:ext cx="2037853" cy="4528562"/>
          </a:xfrm>
          <a:prstGeom prst="rect">
            <a:avLst/>
          </a:prstGeom>
        </p:spPr>
      </p:pic>
      <p:pic>
        <p:nvPicPr>
          <p:cNvPr id="11" name="Record_2025-06-04-16-58-07">
            <a:hlinkClick r:id="" action="ppaction://media"/>
            <a:extLst>
              <a:ext uri="{FF2B5EF4-FFF2-40B4-BE49-F238E27FC236}">
                <a16:creationId xmlns:a16="http://schemas.microsoft.com/office/drawing/2014/main" id="{C62AE3AB-30B3-486B-27CA-B6A539C35A1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77073" y="1941229"/>
            <a:ext cx="2037853" cy="4528562"/>
          </a:xfrm>
          <a:prstGeom prst="rect">
            <a:avLst/>
          </a:prstGeom>
        </p:spPr>
      </p:pic>
      <p:pic>
        <p:nvPicPr>
          <p:cNvPr id="12" name="Record_2025-06-04-16-58-46">
            <a:hlinkClick r:id="" action="ppaction://media"/>
            <a:extLst>
              <a:ext uri="{FF2B5EF4-FFF2-40B4-BE49-F238E27FC236}">
                <a16:creationId xmlns:a16="http://schemas.microsoft.com/office/drawing/2014/main" id="{AF06E216-5786-B92F-7EF1-9F6F011394E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300262" y="1941229"/>
            <a:ext cx="2037853" cy="45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68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E0E4B4A-B5D3-478E-8BA4-CF2034B52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F5F705-8659-2C39-AFCE-405D6EA10938}"/>
              </a:ext>
            </a:extLst>
          </p:cNvPr>
          <p:cNvSpPr txBox="1"/>
          <p:nvPr/>
        </p:nvSpPr>
        <p:spPr>
          <a:xfrm>
            <a:off x="3614458" y="0"/>
            <a:ext cx="4963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Архитектура проекта</a:t>
            </a:r>
          </a:p>
        </p:txBody>
      </p:sp>
      <p:sp>
        <p:nvSpPr>
          <p:cNvPr id="29" name="Номер слайда 10">
            <a:extLst>
              <a:ext uri="{FF2B5EF4-FFF2-40B4-BE49-F238E27FC236}">
                <a16:creationId xmlns:a16="http://schemas.microsoft.com/office/drawing/2014/main" id="{38CBCA15-7EB4-A938-5A54-69E13714991C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46B1F84-D885-842F-9855-0D1AB6D3F145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Номер слайда 10">
            <a:extLst>
              <a:ext uri="{FF2B5EF4-FFF2-40B4-BE49-F238E27FC236}">
                <a16:creationId xmlns:a16="http://schemas.microsoft.com/office/drawing/2014/main" id="{5F302CC4-E27D-902C-D450-8751A3183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4591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7</a:t>
            </a:r>
          </a:p>
        </p:txBody>
      </p:sp>
      <p:pic>
        <p:nvPicPr>
          <p:cNvPr id="11" name="Рисунок 10" descr="Изображение выглядит как текст, снимок экрана, диаграмма, Прямоугольни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F5B1CC0-7CF1-D33C-0A11-ED30812E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" y="707540"/>
            <a:ext cx="11330851" cy="540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55AAE-6F65-B55B-08DA-57F961065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id="{37FF4148-37E9-4FD7-2D68-33E91F03EBB2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55BBF0-7D9E-214A-4956-E9A73CDEB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FEF884-E94A-1EB2-238A-5844D826D3D4}"/>
              </a:ext>
            </a:extLst>
          </p:cNvPr>
          <p:cNvSpPr txBox="1"/>
          <p:nvPr/>
        </p:nvSpPr>
        <p:spPr>
          <a:xfrm>
            <a:off x="1181152" y="205489"/>
            <a:ext cx="9829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r>
              <a:rPr lang="en-US" sz="4000" b="1" dirty="0"/>
              <a:t>,</a:t>
            </a:r>
            <a:r>
              <a:rPr lang="ru-RU" sz="4000" b="1" dirty="0"/>
              <a:t> которые мы использовали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5C9BD22A-E916-A029-AB84-386C11FBC3B9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89310-494C-49CC-B2F1-44EB1AF855C0}"/>
              </a:ext>
            </a:extLst>
          </p:cNvPr>
          <p:cNvSpPr txBox="1"/>
          <p:nvPr/>
        </p:nvSpPr>
        <p:spPr>
          <a:xfrm>
            <a:off x="545912" y="912348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серверной части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E221A8-034C-41BA-BB0A-F602543E0263}"/>
              </a:ext>
            </a:extLst>
          </p:cNvPr>
          <p:cNvSpPr txBox="1"/>
          <p:nvPr/>
        </p:nvSpPr>
        <p:spPr>
          <a:xfrm>
            <a:off x="376904" y="4315083"/>
            <a:ext cx="3230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CI/CD </a:t>
            </a:r>
            <a:r>
              <a:rPr lang="ru-RU" sz="3200" dirty="0"/>
              <a:t>процесс</a:t>
            </a:r>
            <a:endParaRPr lang="en-US" sz="32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2FCD6FE-99A1-41C6-9DDF-74B8D0EA2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57" y="1645210"/>
            <a:ext cx="722556" cy="722556"/>
          </a:xfrm>
          <a:prstGeom prst="rect">
            <a:avLst/>
          </a:prstGeom>
        </p:spPr>
      </p:pic>
      <p:pic>
        <p:nvPicPr>
          <p:cNvPr id="11" name="Picture 2" descr="Spring Boot - Wikipedia">
            <a:extLst>
              <a:ext uri="{FF2B5EF4-FFF2-40B4-BE49-F238E27FC236}">
                <a16:creationId xmlns:a16="http://schemas.microsoft.com/office/drawing/2014/main" id="{0C401247-0D63-4A9E-BD28-8A1E1904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76" y="2514321"/>
            <a:ext cx="684038" cy="68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7393425-2136-41CF-A892-4A23A114E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76" y="3384964"/>
            <a:ext cx="781935" cy="7819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1E4901A-21F0-45FD-9F3F-843982007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9201" y="2359008"/>
            <a:ext cx="986305" cy="9863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AD9F76-CE58-46CB-98B4-4E2C9C9F4924}"/>
              </a:ext>
            </a:extLst>
          </p:cNvPr>
          <p:cNvSpPr txBox="1"/>
          <p:nvPr/>
        </p:nvSpPr>
        <p:spPr>
          <a:xfrm>
            <a:off x="7352697" y="1065774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Для клиентской части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676D81-D6F4-4E5C-AD79-FABF04504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9224" y="4968672"/>
            <a:ext cx="932092" cy="93209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B04A0F-399A-4CA5-A080-CB51FBDFF6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8212" y="5118829"/>
            <a:ext cx="781935" cy="78193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8DD76-0F5D-4526-82F0-0691D376AB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3043" y="5150021"/>
            <a:ext cx="2054577" cy="798388"/>
          </a:xfrm>
          <a:prstGeom prst="rect">
            <a:avLst/>
          </a:prstGeom>
        </p:spPr>
      </p:pic>
      <p:sp>
        <p:nvSpPr>
          <p:cNvPr id="13" name="Номер слайда 10">
            <a:extLst>
              <a:ext uri="{FF2B5EF4-FFF2-40B4-BE49-F238E27FC236}">
                <a16:creationId xmlns:a16="http://schemas.microsoft.com/office/drawing/2014/main" id="{1EA26EBF-0B60-82D9-3466-AD4219241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041" y="6110049"/>
            <a:ext cx="551801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8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8B48E3-8B59-5D9A-C8F3-6E2F53BA96A2}"/>
              </a:ext>
            </a:extLst>
          </p:cNvPr>
          <p:cNvSpPr txBox="1"/>
          <p:nvPr/>
        </p:nvSpPr>
        <p:spPr>
          <a:xfrm>
            <a:off x="1775018" y="1689229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PostgreSQL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3BAD2D-6166-8F10-C149-0297AB9BA6D0}"/>
              </a:ext>
            </a:extLst>
          </p:cNvPr>
          <p:cNvSpPr txBox="1"/>
          <p:nvPr/>
        </p:nvSpPr>
        <p:spPr>
          <a:xfrm>
            <a:off x="1947034" y="3399576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Java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20485A-99D8-0649-755F-A0FD982CE7FD}"/>
              </a:ext>
            </a:extLst>
          </p:cNvPr>
          <p:cNvSpPr txBox="1"/>
          <p:nvPr/>
        </p:nvSpPr>
        <p:spPr>
          <a:xfrm>
            <a:off x="1864804" y="2502147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BD60FB-046A-C0AD-5BD3-2971FEDB381D}"/>
              </a:ext>
            </a:extLst>
          </p:cNvPr>
          <p:cNvSpPr txBox="1"/>
          <p:nvPr/>
        </p:nvSpPr>
        <p:spPr>
          <a:xfrm>
            <a:off x="8352390" y="2502147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Flutter</a:t>
            </a:r>
          </a:p>
        </p:txBody>
      </p:sp>
      <p:pic>
        <p:nvPicPr>
          <p:cNvPr id="22" name="Picture 2" descr="Цветная иконка Dart в PNG, SVG">
            <a:extLst>
              <a:ext uri="{FF2B5EF4-FFF2-40B4-BE49-F238E27FC236}">
                <a16:creationId xmlns:a16="http://schemas.microsoft.com/office/drawing/2014/main" id="{C7839BC9-19F2-3C61-1A0D-37559FB5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27" y="1621834"/>
            <a:ext cx="835503" cy="8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4802B51-5D65-EA1D-E021-AF726240DEAE}"/>
              </a:ext>
            </a:extLst>
          </p:cNvPr>
          <p:cNvSpPr txBox="1"/>
          <p:nvPr/>
        </p:nvSpPr>
        <p:spPr>
          <a:xfrm>
            <a:off x="8352390" y="1782991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Dart</a:t>
            </a:r>
          </a:p>
        </p:txBody>
      </p: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0EA88BF-B15F-EBC5-BBA4-24DB85265ADE}"/>
              </a:ext>
            </a:extLst>
          </p:cNvPr>
          <p:cNvCxnSpPr/>
          <p:nvPr/>
        </p:nvCxnSpPr>
        <p:spPr>
          <a:xfrm>
            <a:off x="-63374" y="4260820"/>
            <a:ext cx="1225537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69D007B5-4D26-6388-3841-CA1B9C5C9A3D}"/>
              </a:ext>
            </a:extLst>
          </p:cNvPr>
          <p:cNvCxnSpPr>
            <a:stCxn id="25" idx="2"/>
          </p:cNvCxnSpPr>
          <p:nvPr/>
        </p:nvCxnSpPr>
        <p:spPr>
          <a:xfrm flipH="1">
            <a:off x="6095999" y="913375"/>
            <a:ext cx="1" cy="3347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B5D97A-EA5C-6EB7-6AC4-0BD9633C8916}"/>
              </a:ext>
            </a:extLst>
          </p:cNvPr>
          <p:cNvSpPr txBox="1"/>
          <p:nvPr/>
        </p:nvSpPr>
        <p:spPr>
          <a:xfrm>
            <a:off x="2070147" y="5217408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Docker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92CEC3-A1D9-D133-AA57-8C7CFA1F9F8F}"/>
              </a:ext>
            </a:extLst>
          </p:cNvPr>
          <p:cNvSpPr txBox="1"/>
          <p:nvPr/>
        </p:nvSpPr>
        <p:spPr>
          <a:xfrm>
            <a:off x="8151182" y="5142330"/>
            <a:ext cx="4445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GitHub Actions</a:t>
            </a:r>
          </a:p>
        </p:txBody>
      </p:sp>
    </p:spTree>
    <p:extLst>
      <p:ext uri="{BB962C8B-B14F-4D97-AF65-F5344CB8AC3E}">
        <p14:creationId xmlns:p14="http://schemas.microsoft.com/office/powerpoint/2010/main" val="2121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68AFC-5809-3C3D-54EC-180D711B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вал 5">
            <a:extLst>
              <a:ext uri="{FF2B5EF4-FFF2-40B4-BE49-F238E27FC236}">
                <a16:creationId xmlns:a16="http://schemas.microsoft.com/office/drawing/2014/main" id="{B09476A5-FBFE-D79F-A7C2-AF35E9AF3D63}"/>
              </a:ext>
            </a:extLst>
          </p:cNvPr>
          <p:cNvSpPr/>
          <p:nvPr/>
        </p:nvSpPr>
        <p:spPr>
          <a:xfrm>
            <a:off x="11384949" y="6026204"/>
            <a:ext cx="807051" cy="7477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4C54657-8A72-828C-9275-C15E2EE0A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362FD7-C2C2-6983-2488-016C6B4BAE73}"/>
              </a:ext>
            </a:extLst>
          </p:cNvPr>
          <p:cNvSpPr txBox="1"/>
          <p:nvPr/>
        </p:nvSpPr>
        <p:spPr>
          <a:xfrm>
            <a:off x="1649790" y="53697"/>
            <a:ext cx="8884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/>
              <a:t>Технологии</a:t>
            </a:r>
            <a:r>
              <a:rPr lang="en-US" sz="4000" b="1" dirty="0"/>
              <a:t>,</a:t>
            </a:r>
            <a:r>
              <a:rPr lang="ru-RU" sz="4000" b="1" dirty="0"/>
              <a:t> которые мы использовали</a:t>
            </a:r>
          </a:p>
        </p:txBody>
      </p:sp>
      <p:sp>
        <p:nvSpPr>
          <p:cNvPr id="2" name="Номер слайда 10">
            <a:extLst>
              <a:ext uri="{FF2B5EF4-FFF2-40B4-BE49-F238E27FC236}">
                <a16:creationId xmlns:a16="http://schemas.microsoft.com/office/drawing/2014/main" id="{0D567AD6-B02B-9AD9-9008-586DAB356A15}"/>
              </a:ext>
            </a:extLst>
          </p:cNvPr>
          <p:cNvSpPr txBox="1">
            <a:spLocks/>
          </p:cNvSpPr>
          <p:nvPr/>
        </p:nvSpPr>
        <p:spPr>
          <a:xfrm>
            <a:off x="11646089" y="6277971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457200" rtl="0" eaLnBrk="1" latinLnBrk="0" hangingPunct="1">
              <a:defRPr lang="ru-RU" sz="1600" kern="1200">
                <a:solidFill>
                  <a:schemeClr val="accent6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533AAA-8258-537A-979A-19C5A4AAE097}"/>
              </a:ext>
            </a:extLst>
          </p:cNvPr>
          <p:cNvSpPr txBox="1"/>
          <p:nvPr/>
        </p:nvSpPr>
        <p:spPr>
          <a:xfrm>
            <a:off x="5757529" y="2708331"/>
            <a:ext cx="5888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Модель дополнительно обучена на датасетах с симптомами и заболеваниями для точных медицинских ответов</a:t>
            </a:r>
            <a:endParaRPr lang="en-US" sz="3200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D5042F3-E300-205E-5BF0-BC761160C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773" y="2843243"/>
            <a:ext cx="2671200" cy="4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A8D1C5B6-F70C-9495-1A69-43D983A2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50" y="4126583"/>
            <a:ext cx="2955647" cy="41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Номер слайда 10">
            <a:extLst>
              <a:ext uri="{FF2B5EF4-FFF2-40B4-BE49-F238E27FC236}">
                <a16:creationId xmlns:a16="http://schemas.microsoft.com/office/drawing/2014/main" id="{6E7149CC-A10A-BDA7-D54C-6FBF887DF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13640" y="6110048"/>
            <a:ext cx="664898" cy="58002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sz="3600" b="1" dirty="0">
                <a:solidFill>
                  <a:schemeClr val="tx1"/>
                </a:solidFill>
                <a:cs typeface="Baloo Bhaijaan" panose="03080902040302020200" pitchFamily="66" charset="-78"/>
              </a:rPr>
              <a:t>9</a:t>
            </a:r>
            <a:endParaRPr lang="ru-RU" sz="3600" b="1" dirty="0">
              <a:solidFill>
                <a:schemeClr val="tx1"/>
              </a:solidFill>
              <a:cs typeface="Baloo Bhaijaan" panose="03080902040302020200" pitchFamily="66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EBAD05-0B49-D97C-4CDB-51A1C6F7E141}"/>
              </a:ext>
            </a:extLst>
          </p:cNvPr>
          <p:cNvSpPr txBox="1"/>
          <p:nvPr/>
        </p:nvSpPr>
        <p:spPr>
          <a:xfrm>
            <a:off x="3452373" y="1240896"/>
            <a:ext cx="5872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Искусственный интеллект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82314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Тема Office 2013–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357</Words>
  <Application>Microsoft Office PowerPoint</Application>
  <PresentationFormat>Широкоэкранный</PresentationFormat>
  <Paragraphs>118</Paragraphs>
  <Slides>15</Slides>
  <Notes>15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5" baseType="lpstr">
      <vt:lpstr>Aptos Display (Заголовки)</vt:lpstr>
      <vt:lpstr>Arial</vt:lpstr>
      <vt:lpstr>Baloo Bhaijaan</vt:lpstr>
      <vt:lpstr>Baloo Da 2</vt:lpstr>
      <vt:lpstr>Calibri</vt:lpstr>
      <vt:lpstr>Calibri Light</vt:lpstr>
      <vt:lpstr>Century Gothic</vt:lpstr>
      <vt:lpstr>Comic Sans MS</vt:lpstr>
      <vt:lpstr>Times New Roman</vt:lpstr>
      <vt:lpstr>Тема Office 2013–2022</vt:lpstr>
      <vt:lpstr>PocketHealth</vt:lpstr>
      <vt:lpstr>Презентация PowerPoint</vt:lpstr>
      <vt:lpstr>Проблема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PocketHealth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2025-06-04T14:26:54Z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